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8.svg" ContentType="image/svg+xml"/>
  <Override PartName="/ppt/media/image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notesMasterIdLst>
    <p:notesMasterId r:id="rId11"/>
  </p:notesMasterIdLst>
  <p:handoutMasterIdLst>
    <p:handoutMasterId r:id="rId26"/>
  </p:handout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2"/>
    <p:sldId id="346" r:id="rId13"/>
    <p:sldId id="349" r:id="rId14"/>
    <p:sldId id="312" r:id="rId15"/>
    <p:sldId id="345" r:id="rId16"/>
    <p:sldId id="357" r:id="rId17"/>
    <p:sldId id="359" r:id="rId18"/>
    <p:sldId id="360" r:id="rId19"/>
    <p:sldId id="348" r:id="rId20"/>
    <p:sldId id="362" r:id="rId21"/>
    <p:sldId id="364" r:id="rId22"/>
    <p:sldId id="365" r:id="rId23"/>
    <p:sldId id="322" r:id="rId24"/>
    <p:sldId id="328" r:id="rId25"/>
  </p:sldIdLst>
  <p:sldSz cx="12192000" cy="6858000"/>
  <p:notesSz cx="6858000" cy="9144000"/>
  <p:embeddedFontLst>
    <p:embeddedFont>
      <p:font typeface="等线" panose="02010600030101010101" pitchFamily="2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方正黑体简体" panose="02000000000000000000" charset="-122"/>
      <p:regular r:id="rId35"/>
    </p:embeddedFont>
    <p:embeddedFont>
      <p:font typeface="华文中宋" panose="0201060004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40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60"/>
        <p:guide pos="3840"/>
        <p:guide pos="340"/>
        <p:guide pos="7355"/>
        <p:guide orient="horz" pos="346"/>
        <p:guide orient="horz" pos="39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58.xml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5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image" Target="../media/image20.png"/><Relationship Id="rId5" Type="http://schemas.openxmlformats.org/officeDocument/2006/relationships/tags" Target="../tags/tag29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../media/image21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32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38.xml"/><Relationship Id="rId2" Type="http://schemas.openxmlformats.org/officeDocument/2006/relationships/image" Target="../media/image15.jpe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5.png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image" Target="../media/image24.png"/><Relationship Id="rId10" Type="http://schemas.openxmlformats.org/officeDocument/2006/relationships/tags" Target="../tags/tag42.xml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46.xml"/><Relationship Id="rId2" Type="http://schemas.openxmlformats.org/officeDocument/2006/relationships/image" Target="../media/image15.jpeg"/><Relationship Id="rId1" Type="http://schemas.openxmlformats.org/officeDocument/2006/relationships/tags" Target="../tags/tag4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image" Target="../media/image15.jpeg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image" Target="../media/image14.png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546925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的优势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75285" y="1199515"/>
            <a:ext cx="11699875" cy="560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性能提升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浮点运算在深度学习中占用大量计算资源，使用</a:t>
            </a: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减少可以减少内存带宽和计算需求</a:t>
            </a:r>
            <a:endParaRPr lang="zh-CN" altLang="en-US" sz="22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效率提高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可以减少内存占用，允许应用更大的模型</a:t>
            </a:r>
            <a:endParaRPr lang="zh-CN" altLang="en-US" sz="22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嵌入式和移动设备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可以使深度学习模型更适合部署在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资源受限的嵌入式系统和移动设备上</a:t>
            </a:r>
            <a:endParaRPr lang="zh-CN" altLang="en-US" sz="2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低精度要求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图像分类和音频处理等应用中对高精度的依赖性低，使用</a:t>
            </a:r>
            <a:r>
              <a:rPr lang="en-US" altLang="zh-CN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</a:t>
            </a:r>
            <a:r>
              <a:rPr lang="zh-CN" altLang="en-US" sz="22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可以很好地提高性能</a:t>
            </a:r>
            <a:endParaRPr lang="zh-CN" altLang="en-US" sz="22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837183" y="32294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5620" y="1489710"/>
            <a:ext cx="115639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了解FP16数据格式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70180" y="350520"/>
            <a:ext cx="546925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620" y="2505710"/>
            <a:ext cx="111347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使用&lt;arm_neon.h&gt;中的FP16，比较FP16和FP32的区别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620" y="3521710"/>
            <a:ext cx="108623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将FP16引入OpenCV DNN模块，使DNN支持FP16的卷积计算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5620" y="4537710"/>
            <a:ext cx="102317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使用官网给出的DNN样例，测试FP16的性能以及准确度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70180" y="350520"/>
            <a:ext cx="546925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6" name="图片 5" descr="创新实践时间线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5240" y="1741805"/>
            <a:ext cx="12192000" cy="3183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目前的成果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" name="图片 1" descr="runtime for fp16 fp32 with size 2000000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490" y="2117090"/>
            <a:ext cx="7273925" cy="357124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462915" y="111887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比较相同优化下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的运算速度</a:t>
            </a:r>
            <a:endParaRPr lang="en-US" altLang="zh-CN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2019300" y="5953760"/>
            <a:ext cx="11563985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——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所有测试均基于</a:t>
            </a: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Khadas VIM4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（</a:t>
            </a: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型号：四核Cortex-A76</a:t>
            </a:r>
            <a:r>
              <a:rPr lang="en-US" altLang="zh-CN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&amp; </a:t>
            </a:r>
            <a:r>
              <a:rPr lang="zh-CN" altLang="en-US" sz="22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四核Cortex-A55）</a:t>
            </a:r>
            <a:endParaRPr lang="zh-CN" altLang="en-US" sz="22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目前的成果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494030" y="107442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测试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lang="en-US" altLang="zh-CN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的精度差异</a:t>
            </a:r>
            <a:endParaRPr lang="en-US" altLang="zh-CN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1375" y="2249170"/>
            <a:ext cx="3063875" cy="432054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497070" y="3856355"/>
            <a:ext cx="2800350" cy="11061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40650" y="3372485"/>
            <a:ext cx="3910330" cy="20739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40451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风险和挑战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494030" y="1074420"/>
            <a:ext cx="11563985" cy="153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精度问题</a:t>
            </a:r>
            <a:endParaRPr lang="zh-CN" altLang="en-US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仅有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10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位尾数，精度差于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6" name="图片 5" descr="fp16 and fp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38325" y="2612390"/>
            <a:ext cx="8515350" cy="1428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58520" y="4328795"/>
            <a:ext cx="3454400" cy="2082800"/>
          </a:xfrm>
          <a:prstGeom prst="rect">
            <a:avLst/>
          </a:prstGeom>
        </p:spPr>
      </p:pic>
      <p:sp>
        <p:nvSpPr>
          <p:cNvPr id="11" name="右箭头 10"/>
          <p:cNvSpPr/>
          <p:nvPr>
            <p:custDataLst>
              <p:tags r:id="rId12"/>
            </p:custDataLst>
          </p:nvPr>
        </p:nvSpPr>
        <p:spPr>
          <a:xfrm>
            <a:off x="4595495" y="4817110"/>
            <a:ext cx="2800350" cy="11061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678420" y="4478655"/>
            <a:ext cx="3473450" cy="17824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风险和挑战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494030" y="1074420"/>
            <a:ext cx="11563985" cy="1537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数值不稳定</a:t>
            </a:r>
            <a:endParaRPr lang="zh-CN" altLang="en-US" sz="3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030" y="3915410"/>
            <a:ext cx="100088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占用内存少，可表示的数据范围远远小于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，易发生数据溢出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2941320"/>
            <a:ext cx="86499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有效动态范围：5.960464477539063e-08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~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65504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910" y="1967230"/>
            <a:ext cx="109721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有效动态范围：1.401298464324817e-45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~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3.4028234663852886e+38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形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风险和挑战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494030" y="107442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硬件兼容问题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7375" y="2381250"/>
            <a:ext cx="68249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定义的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不能被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x86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识别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7375" y="3757295"/>
            <a:ext cx="1125728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对于较低版本的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并不支持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SIMD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（目前测试发现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armv8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无法识别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SIMD</a:t>
            </a:r>
            <a:r>
              <a:rPr lang="zh-CN" altLang="en-US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指令）</a:t>
            </a:r>
            <a:endParaRPr lang="zh-CN" altLang="en-US" sz="2000" dirty="0">
              <a:solidFill>
                <a:srgbClr val="FF0000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0703" y="3281919"/>
            <a:ext cx="395102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作为跨平台、多语言支持的开源计算机视觉库，包含多种功能；</a:t>
            </a: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作为其中一个模块，专门用于模型推理。为了拓展</a:t>
            </a: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模块的功能，我们尝试引入</a:t>
            </a:r>
            <a:r>
              <a:rPr lang="en-US" altLang="zh-CN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0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数据类型，以获得更好地推理表现。</a:t>
            </a:r>
            <a:endParaRPr lang="zh-CN" altLang="en-US" sz="20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70180" y="350520"/>
            <a:ext cx="8999220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解决方法</a:t>
            </a:r>
            <a:endParaRPr lang="zh-CN" altLang="en-US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94030" y="1074420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混合精度运算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106805" y="1904365"/>
            <a:ext cx="9853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运算过程中使用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，提高运算速度；同时使用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FP32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以保证数据精度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94030" y="3264535"/>
            <a:ext cx="11563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32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使用宏定义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169670" y="4094480"/>
            <a:ext cx="9853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通过宏定义引入加速部分代码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83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40451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199198"/>
            <a:ext cx="11160126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支持多种操作系统，包括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支持多种编程语言，提供了包括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C/C++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Python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Java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和其他编程语言的接口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15937" y="1199198"/>
            <a:ext cx="11160126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模块提供了对深度学习模型的加载、推理等功能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加速且无需依赖第三方库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模块是一个相对轻量级的组件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模块经过优化，具有高性能的特点</a:t>
            </a:r>
            <a:endParaRPr lang="zh-CN" altLang="en-US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3" name="矩形: 圆角 189"/>
          <p:cNvSpPr/>
          <p:nvPr>
            <p:custDataLst>
              <p:tags r:id="rId7"/>
            </p:custDataLst>
          </p:nvPr>
        </p:nvSpPr>
        <p:spPr>
          <a:xfrm>
            <a:off x="170180" y="437959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8"/>
            </p:custDataLst>
          </p:nvPr>
        </p:nvSpPr>
        <p:spPr>
          <a:xfrm>
            <a:off x="515620" y="4598035"/>
            <a:ext cx="109645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一些现代的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包括对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FP16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算数的硬件支持，这些可以用于加速深度学习推理，同时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包括对于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FP16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数据格式的基本支持，但在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中还没有</a:t>
            </a:r>
            <a:r>
              <a:rPr lang="en-US" altLang="zh-CN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FP16</a:t>
            </a:r>
            <a:r>
              <a:rPr lang="zh-CN" altLang="en-US" sz="2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的计算路径。</a:t>
            </a:r>
            <a:endParaRPr lang="zh-CN" altLang="en-US" sz="2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375602" y="1199198"/>
            <a:ext cx="11160126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 bit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5 bits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10 bits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0" marR="0" lvl="1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-65504.0, -1.0*2^(-14)</a:t>
            </a: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r>
              <a:rPr lang="en-US" altLang="zh-CN" sz="240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∪</a:t>
            </a: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400" b="1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4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" name="图片 4" descr="Float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76310" y="2049145"/>
            <a:ext cx="2959100" cy="1687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62267" y="1199198"/>
            <a:ext cx="11160126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的优势在于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内存效率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FP16仅使用2个字节存储，是FP32的一半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lang="zh-CN" altLang="en-US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在支持FP16运算的硬件上，FP16的运算比FP32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快</a:t>
            </a:r>
            <a:endParaRPr lang="zh-CN" altLang="en-US" sz="20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矩形: 圆角 189"/>
          <p:cNvSpPr/>
          <p:nvPr>
            <p:custDataLst>
              <p:tags r:id="rId6"/>
            </p:custDataLst>
          </p:nvPr>
        </p:nvSpPr>
        <p:spPr>
          <a:xfrm>
            <a:off x="170180" y="4867910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浮点数运算在深度学习中占用大量资源，使用半精度浮点数可以减少内存带宽和计算需求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一些硬件加速器（如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NVIDIA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Tensor Cores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）针对</a:t>
            </a:r>
            <a:r>
              <a:rPr lang="en-US" altLang="zh-CN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进行了优化</a:t>
            </a:r>
            <a:endParaRPr lang="zh-CN" altLang="en-US" sz="2000" b="1"/>
          </a:p>
        </p:txBody>
      </p:sp>
      <p:pic>
        <p:nvPicPr>
          <p:cNvPr id="11" name="图片 10" descr="compare runtime for no speed up mul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43775" y="1199515"/>
            <a:ext cx="4848225" cy="32308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169863" y="350558"/>
            <a:ext cx="387472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44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Float16</a:t>
            </a:r>
            <a:endParaRPr lang="en-US" altLang="zh-CN" sz="44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375602" y="1199198"/>
            <a:ext cx="11160126" cy="3954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目前支持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26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endParaRPr lang="en-US" altLang="zh-CN" sz="26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GPU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GeForce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、</a:t>
            </a: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Quadro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、</a:t>
            </a: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Tesla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系列</a:t>
            </a:r>
            <a:endParaRPr lang="zh-CN" altLang="en-US" sz="20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方正黑体简体" panose="02000000000000000000" charset="-122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NVIDIA Volta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架构引入了</a:t>
            </a:r>
            <a:r>
              <a:rPr lang="en-US" altLang="zh-CN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Tensor Cores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方正黑体简体" panose="02000000000000000000" charset="-122"/>
              </a:rPr>
              <a:t>，专门用于深度学习任务，可执行混合精度</a:t>
            </a: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运算</a:t>
            </a:r>
            <a:endParaRPr lang="zh-CN" altLang="en-US" sz="2000" dirty="0">
              <a:solidFill>
                <a:srgbClr val="8B7567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ARM CPU</a:t>
            </a:r>
            <a:endParaRPr lang="en-US" altLang="zh-CN" sz="2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8B7567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ARM架构的一些CPU支持NEON SIMD指令集，可以执行FP16的运算</a:t>
            </a:r>
            <a:endParaRPr lang="zh-CN" altLang="en-US" sz="22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commondata" val="eyJoZGlkIjoiZWJjNTkwYzQ4NGZlYWRjZGFiOTljOGFlNDAwOGExZTE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1798</Words>
  <Application>WPS 演示</Application>
  <PresentationFormat>宽屏</PresentationFormat>
  <Paragraphs>155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5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思源黑体 CN Bold</vt:lpstr>
      <vt:lpstr>黑体</vt:lpstr>
      <vt:lpstr>微软雅黑</vt:lpstr>
      <vt:lpstr>Arial Unicode MS</vt:lpstr>
      <vt:lpstr>Calibri</vt:lpstr>
      <vt:lpstr>Arial Black</vt:lpstr>
      <vt:lpstr>仿宋</vt:lpstr>
      <vt:lpstr>方正黑体简体</vt:lpstr>
      <vt:lpstr>华文宋体</vt:lpstr>
      <vt:lpstr>华文中宋</vt:lpstr>
      <vt:lpstr>Malgun Gothic</vt:lpstr>
      <vt:lpstr>华文仿宋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475</cp:revision>
  <dcterms:created xsi:type="dcterms:W3CDTF">2019-12-18T02:50:00Z</dcterms:created>
  <dcterms:modified xsi:type="dcterms:W3CDTF">2023-10-27T13:44:47Z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430A0B26423E4D189E6D66724E1CCF28_13</vt:lpwstr>
  </property>
  <property fmtid="{D5CDD505-2E9C-101B-9397-08002B2CF9AE}" pid="3" name="KSOProductBuildVer">
    <vt:lpwstr>2052-12.1.0.15712</vt:lpwstr>
  </property>
</Properties>
</file>